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Revenue</c:v>
                </c:pt>
              </c:strCache>
            </c:strRef>
          </c:tx>
          <c:spPr>
            <a:solidFill>
              <a:srgbClr val="8B5CF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E1B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Month 3</c:v>
                  </c:pt>
                  <c:pt idx="1">
                    <c:v>Month 6</c:v>
                  </c:pt>
                  <c:pt idx="2">
                    <c:v>Month 9</c:v>
                  </c:pt>
                  <c:pt idx="3">
                    <c:v>Month 12</c:v>
                  </c:pt>
                  <c:pt idx="4">
                    <c:v>Month 18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25</c:v>
                </c:pt>
                <c:pt idx="1">
                  <c:v>150</c:v>
                </c:pt>
                <c:pt idx="2">
                  <c:v>400</c:v>
                </c:pt>
                <c:pt idx="3">
                  <c:v>1000</c:v>
                </c:pt>
                <c:pt idx="4">
                  <c:v>3000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Monthly Costs</c:v>
                </c:pt>
              </c:strCache>
            </c:strRef>
          </c:tx>
          <c:spPr>
            <a:solidFill>
              <a:srgbClr val="94A3B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E1B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Month 3</c:v>
                  </c:pt>
                  <c:pt idx="1">
                    <c:v>Month 6</c:v>
                  </c:pt>
                  <c:pt idx="2">
                    <c:v>Month 9</c:v>
                  </c:pt>
                  <c:pt idx="3">
                    <c:v>Month 12</c:v>
                  </c:pt>
                  <c:pt idx="4">
                    <c:v>Month 18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17</c:v>
                </c:pt>
                <c:pt idx="1">
                  <c:v>22</c:v>
                </c:pt>
                <c:pt idx="2">
                  <c:v>35</c:v>
                </c:pt>
                <c:pt idx="3">
                  <c:v>60</c:v>
                </c:pt>
                <c:pt idx="4">
                  <c:v>150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E1B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0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94A3B8"/>
              </a:solidFill>
            </a:defRPr>
          </a:pPr>
          <a:endParaRPr lang="en-US"/>
        </a:p>
      </c:txPr>
    </c:legend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1" Type="http://schemas.openxmlformats.org/officeDocument/2006/relationships/image" Target="../media/image-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0D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474720"/>
            <a:ext cx="9144000" cy="1668780"/>
          </a:xfrm>
          <a:prstGeom prst="rect">
            <a:avLst/>
          </a:prstGeom>
          <a:solidFill>
            <a:srgbClr val="5B21B6">
              <a:alpha val="15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0" y="548640"/>
            <a:ext cx="2286000" cy="2286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0" y="288036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spc="800" kern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KALEI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0" y="3429000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spc="300" kern="0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 Mental Wellness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3200400" y="3977640"/>
            <a:ext cx="2743200" cy="0"/>
          </a:xfrm>
          <a:prstGeom prst="line">
            <a:avLst/>
          </a:prstGeom>
          <a:noFill/>
          <a:ln w="10160">
            <a:solidFill>
              <a:srgbClr val="8B5CF6">
                <a:alpha val="50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0" y="41605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Overview  —  February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64592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B5C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KALEI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8412480" y="470916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029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91440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Mental health apps are failing the people who need them most.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457200" y="1554480"/>
            <a:ext cx="3840480" cy="1463040"/>
          </a:xfrm>
          <a:prstGeom prst="rect">
            <a:avLst>
              <a:gd name="adj" fmla="val 312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457200" y="1554480"/>
            <a:ext cx="54864" cy="1463040"/>
          </a:xfrm>
          <a:prstGeom prst="rect">
            <a:avLst/>
          </a:prstGeom>
          <a:solidFill>
            <a:srgbClr val="EC4899"/>
          </a:solidFill>
          <a:ln/>
        </p:spPr>
      </p:sp>
      <p:sp>
        <p:nvSpPr>
          <p:cNvPr id="9" name="Text 6"/>
          <p:cNvSpPr/>
          <p:nvPr/>
        </p:nvSpPr>
        <p:spPr>
          <a:xfrm>
            <a:off x="731520" y="1600200"/>
            <a:ext cx="3291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EC489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75%</a:t>
            </a:r>
            <a:endParaRPr lang="en-US" sz="5400" dirty="0"/>
          </a:p>
        </p:txBody>
      </p:sp>
      <p:sp>
        <p:nvSpPr>
          <p:cNvPr id="10" name="Text 7"/>
          <p:cNvSpPr/>
          <p:nvPr/>
        </p:nvSpPr>
        <p:spPr>
          <a:xfrm>
            <a:off x="731520" y="233172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mental health app users churn within 2 weeks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663440" y="1554480"/>
            <a:ext cx="4023360" cy="1463040"/>
          </a:xfrm>
          <a:prstGeom prst="rect">
            <a:avLst>
              <a:gd name="adj" fmla="val 312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554480"/>
            <a:ext cx="54864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3" name="Text 10"/>
          <p:cNvSpPr/>
          <p:nvPr/>
        </p:nvSpPr>
        <p:spPr>
          <a:xfrm>
            <a:off x="4937760" y="160020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59E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$500B</a:t>
            </a:r>
            <a:endParaRPr lang="en-US" sz="5400" dirty="0"/>
          </a:p>
        </p:txBody>
      </p:sp>
      <p:sp>
        <p:nvSpPr>
          <p:cNvPr id="14" name="Text 11"/>
          <p:cNvSpPr/>
          <p:nvPr/>
        </p:nvSpPr>
        <p:spPr>
          <a:xfrm>
            <a:off x="4937760" y="233172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mental health market, growing 15% YoY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57200" y="3337560"/>
            <a:ext cx="411480" cy="411480"/>
          </a:xfrm>
          <a:prstGeom prst="ellipse">
            <a:avLst/>
          </a:prstGeom>
          <a:solidFill>
            <a:srgbClr val="8B5CF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05840" y="33375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1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Generic content can't address individual thinking patterns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57200" y="3886200"/>
            <a:ext cx="411480" cy="411480"/>
          </a:xfrm>
          <a:prstGeom prst="ellipse">
            <a:avLst/>
          </a:prstGeom>
          <a:solidFill>
            <a:srgbClr val="8B5CF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1005840" y="388620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1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Meditation timers don't help with cognitive distortions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57200" y="4434840"/>
            <a:ext cx="411480" cy="411480"/>
          </a:xfrm>
          <a:prstGeom prst="ellipse">
            <a:avLst/>
          </a:prstGeom>
          <a:solidFill>
            <a:srgbClr val="8B5CF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1005840" y="443484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1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apps feel cold — people need warmth, not worksheets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0D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64592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4B5F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KALEI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8412480" y="470916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02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SOLUTION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AI companion that sees your thinking from every angle.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457200" y="1554480"/>
            <a:ext cx="1920240" cy="2560320"/>
          </a:xfrm>
          <a:prstGeom prst="rect">
            <a:avLst>
              <a:gd name="adj" fmla="val 2381"/>
            </a:avLst>
          </a:prstGeom>
          <a:solidFill>
            <a:srgbClr val="1A1730"/>
          </a:solidFill>
          <a:ln/>
          <a:effectLst>
            <a:outerShdw sx="100000" sy="100000" kx="0" ky="0" algn="bl" rotWithShape="0" blurRad="152400" dist="50800" dir="8100000">
              <a:srgbClr val="000000">
                <a:alpha val="2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457200" y="1554480"/>
            <a:ext cx="1920240" cy="4572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9" name="Text 6"/>
          <p:cNvSpPr/>
          <p:nvPr/>
        </p:nvSpPr>
        <p:spPr>
          <a:xfrm>
            <a:off x="594360" y="1783080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AWARENESS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594360" y="210312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MIRROR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94360" y="2514600"/>
            <a:ext cx="16459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freely. AI detects cognitive patterns you can't see yourself.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2560320" y="1554480"/>
            <a:ext cx="1920240" cy="2560320"/>
          </a:xfrm>
          <a:prstGeom prst="rect">
            <a:avLst>
              <a:gd name="adj" fmla="val 2381"/>
            </a:avLst>
          </a:prstGeom>
          <a:solidFill>
            <a:srgbClr val="1A1730"/>
          </a:solidFill>
          <a:ln/>
          <a:effectLst>
            <a:outerShdw sx="100000" sy="100000" kx="0" ky="0" algn="bl" rotWithShape="0" blurRad="152400" dist="50800" dir="8100000">
              <a:srgbClr val="000000">
                <a:alpha val="2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2560320" y="1554480"/>
            <a:ext cx="1920240" cy="45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1"/>
          <p:cNvSpPr/>
          <p:nvPr/>
        </p:nvSpPr>
        <p:spPr>
          <a:xfrm>
            <a:off x="2697480" y="1783080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REFRAMING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2697480" y="210312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TURN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2697480" y="2514600"/>
            <a:ext cx="16459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a thought. Get 3 fresh perspectives in your chosen style.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663440" y="1554480"/>
            <a:ext cx="1920240" cy="2560320"/>
          </a:xfrm>
          <a:prstGeom prst="rect">
            <a:avLst>
              <a:gd name="adj" fmla="val 2381"/>
            </a:avLst>
          </a:prstGeom>
          <a:solidFill>
            <a:srgbClr val="1A1730"/>
          </a:solidFill>
          <a:ln/>
          <a:effectLst>
            <a:outerShdw sx="100000" sy="100000" kx="0" ky="0" algn="bl" rotWithShape="0" blurRad="152400" dist="50800" dir="8100000">
              <a:srgbClr val="000000">
                <a:alpha val="2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663440" y="1554480"/>
            <a:ext cx="1920240" cy="4572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9" name="Text 16"/>
          <p:cNvSpPr/>
          <p:nvPr/>
        </p:nvSpPr>
        <p:spPr>
          <a:xfrm>
            <a:off x="4800600" y="1783080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4800600" y="210312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LENS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4800600" y="2514600"/>
            <a:ext cx="16459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meaningful goals. AI coaches you with daily micro-actions.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6766560" y="1554480"/>
            <a:ext cx="1920240" cy="2560320"/>
          </a:xfrm>
          <a:prstGeom prst="rect">
            <a:avLst>
              <a:gd name="adj" fmla="val 2381"/>
            </a:avLst>
          </a:prstGeom>
          <a:solidFill>
            <a:srgbClr val="1A1730"/>
          </a:solidFill>
          <a:ln/>
          <a:effectLst>
            <a:outerShdw sx="100000" sy="100000" kx="0" ky="0" algn="bl" rotWithShape="0" blurRad="152400" dist="50800" dir="8100000">
              <a:srgbClr val="000000">
                <a:alpha val="25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6766560" y="1554480"/>
            <a:ext cx="1920240" cy="45720"/>
          </a:xfrm>
          <a:prstGeom prst="rect">
            <a:avLst/>
          </a:prstGeom>
          <a:solidFill>
            <a:srgbClr val="EC4899"/>
          </a:solidFill>
          <a:ln/>
        </p:spPr>
      </p:sp>
      <p:sp>
        <p:nvSpPr>
          <p:cNvPr id="24" name="Text 21"/>
          <p:cNvSpPr/>
          <p:nvPr/>
        </p:nvSpPr>
        <p:spPr>
          <a:xfrm>
            <a:off x="6903720" y="1783080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C4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COACHING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6903720" y="210312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GUIDE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6903720" y="2514600"/>
            <a:ext cx="16459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Connects everything. Weekly check-ins and cross-feature insights.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457200" y="4434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A78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positions itself as therapy. It's a thinking companion.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64592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B5C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KALEI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8412480" y="470916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02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Kaleidoscope Turn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457200" y="1508760"/>
            <a:ext cx="1920240" cy="2194560"/>
          </a:xfrm>
          <a:prstGeom prst="rect">
            <a:avLst>
              <a:gd name="adj" fmla="val 238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8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1097280" y="1691640"/>
            <a:ext cx="594360" cy="594360"/>
          </a:xfrm>
          <a:prstGeom prst="ellipse">
            <a:avLst/>
          </a:prstGeom>
          <a:solidFill>
            <a:srgbClr val="3B82F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94360" y="246888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WRITE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94360" y="2834640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 your thought freely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2377440" y="2286000"/>
            <a:ext cx="228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DD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2606040" y="1508760"/>
            <a:ext cx="1920240" cy="2194560"/>
          </a:xfrm>
          <a:prstGeom prst="rect">
            <a:avLst>
              <a:gd name="adj" fmla="val 238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8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3246120" y="1691640"/>
            <a:ext cx="594360" cy="594360"/>
          </a:xfrm>
          <a:prstGeom prst="ellipse">
            <a:avLst/>
          </a:prstGeom>
          <a:solidFill>
            <a:srgbClr val="8B5CF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2743200" y="246888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DETECT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2743200" y="2834640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finds cognitive patterns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526280" y="2286000"/>
            <a:ext cx="228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DD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4754880" y="1508760"/>
            <a:ext cx="1920240" cy="2194560"/>
          </a:xfrm>
          <a:prstGeom prst="rect">
            <a:avLst>
              <a:gd name="adj" fmla="val 238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8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5394960" y="1691640"/>
            <a:ext cx="594360" cy="594360"/>
          </a:xfrm>
          <a:prstGeom prst="ellipse">
            <a:avLst/>
          </a:prstGeom>
          <a:solidFill>
            <a:srgbClr val="10B981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4892040" y="246888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TURN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4892040" y="2834640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fresh perspectives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675120" y="2286000"/>
            <a:ext cx="228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DD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6903720" y="1508760"/>
            <a:ext cx="1920240" cy="2194560"/>
          </a:xfrm>
          <a:prstGeom prst="rect">
            <a:avLst>
              <a:gd name="adj" fmla="val 238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8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7543800" y="1691640"/>
            <a:ext cx="594360" cy="594360"/>
          </a:xfrm>
          <a:prstGeom prst="ellipse">
            <a:avLst/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7040880" y="246888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GROW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7040880" y="2834640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your evolution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8B5C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"Every thought deserves a second look."</a:t>
            </a:r>
            <a:pPr indent="0" marL="0">
              <a:buNone/>
            </a:pPr>
            <a:r>
              <a:rPr lang="en-US" sz="1300" b="1" dirty="0">
                <a:solidFill>
                  <a:srgbClr val="8B5C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— Kalei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0D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64592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4B5F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KALEI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8412480" y="470916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02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ADVANTAGE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outperforms humans on emotional intelligence.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457200" y="1508760"/>
            <a:ext cx="3931920" cy="2011680"/>
          </a:xfrm>
          <a:prstGeom prst="rect">
            <a:avLst>
              <a:gd name="adj" fmla="val 2273"/>
            </a:avLst>
          </a:prstGeom>
          <a:solidFill>
            <a:srgbClr val="1A1730"/>
          </a:solidFill>
          <a:ln/>
          <a:effectLst>
            <a:outerShdw sx="100000" sy="100000" kx="0" ky="0" algn="bl" rotWithShape="0" blurRad="152400" dist="50800" dir="8100000">
              <a:srgbClr val="000000">
                <a:alpha val="25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457200" y="16459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spc="200" kern="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Average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457200" y="1920240"/>
            <a:ext cx="3931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10B98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81%</a:t>
            </a:r>
            <a:endParaRPr lang="en-US" sz="7200" dirty="0"/>
          </a:p>
        </p:txBody>
      </p:sp>
      <p:sp>
        <p:nvSpPr>
          <p:cNvPr id="10" name="Text 7"/>
          <p:cNvSpPr/>
          <p:nvPr/>
        </p:nvSpPr>
        <p:spPr>
          <a:xfrm>
            <a:off x="457200" y="288036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standardized EI tests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754880" y="1508760"/>
            <a:ext cx="3931920" cy="2011680"/>
          </a:xfrm>
          <a:prstGeom prst="rect">
            <a:avLst>
              <a:gd name="adj" fmla="val 2273"/>
            </a:avLst>
          </a:prstGeom>
          <a:solidFill>
            <a:srgbClr val="1A1730"/>
          </a:solidFill>
          <a:ln/>
          <a:effectLst>
            <a:outerShdw sx="100000" sy="100000" kx="0" ky="0" algn="bl" rotWithShape="0" blurRad="152400" dist="50800" dir="8100000">
              <a:srgbClr val="000000">
                <a:alpha val="25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4754880" y="16459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spc="200" kern="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Average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754880" y="1920240"/>
            <a:ext cx="3931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94A3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56%</a:t>
            </a:r>
            <a:endParaRPr lang="en-US" sz="7200" dirty="0"/>
          </a:p>
        </p:txBody>
      </p:sp>
      <p:sp>
        <p:nvSpPr>
          <p:cNvPr id="14" name="Text 11"/>
          <p:cNvSpPr/>
          <p:nvPr/>
        </p:nvSpPr>
        <p:spPr>
          <a:xfrm>
            <a:off x="4754880" y="288036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same tests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457200" y="3794760"/>
            <a:ext cx="274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777240" y="379476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DeepSeek V3.2 scores comparably to Claude on EI benchmarks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457200" y="4160520"/>
            <a:ext cx="274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777240" y="416052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Safety-first: crisis detection runs before any reframing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457200" y="4526280"/>
            <a:ext cx="274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777240" y="452628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OpenRouter gateway — zero vendor lock-in, automatic failover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457200" y="475488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Nature, 2025 — Standardized Emotional Intelligence Tests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64592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B5C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KALEI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8412480" y="470916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02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ECONOMICS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98.5% margin on every subscriber.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2606040" cy="2103120"/>
          </a:xfrm>
          <a:prstGeom prst="rect">
            <a:avLst>
              <a:gd name="adj" fmla="val 21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457200" y="1463040"/>
            <a:ext cx="2606040" cy="4572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9" name="Text 6"/>
          <p:cNvSpPr/>
          <p:nvPr/>
        </p:nvSpPr>
        <p:spPr>
          <a:xfrm>
            <a:off x="457200" y="169164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COST / USER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457200" y="2011680"/>
            <a:ext cx="2606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3B82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$0.076</a:t>
            </a:r>
            <a:endParaRPr lang="en-US" sz="4800" dirty="0"/>
          </a:p>
        </p:txBody>
      </p:sp>
      <p:sp>
        <p:nvSpPr>
          <p:cNvPr id="11" name="Text 8"/>
          <p:cNvSpPr/>
          <p:nvPr/>
        </p:nvSpPr>
        <p:spPr>
          <a:xfrm>
            <a:off x="457200" y="2926080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Prism subscriber / month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3291840" y="1463040"/>
            <a:ext cx="2606040" cy="2103120"/>
          </a:xfrm>
          <a:prstGeom prst="rect">
            <a:avLst>
              <a:gd name="adj" fmla="val 21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291840" y="1463040"/>
            <a:ext cx="2606040" cy="4572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14" name="Text 11"/>
          <p:cNvSpPr/>
          <p:nvPr/>
        </p:nvSpPr>
        <p:spPr>
          <a:xfrm>
            <a:off x="3291840" y="169164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SUBSCRIPTION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3291840" y="2011680"/>
            <a:ext cx="2606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8B5C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$4.99</a:t>
            </a:r>
            <a:endParaRPr lang="en-US" sz="4800" dirty="0"/>
          </a:p>
        </p:txBody>
      </p:sp>
      <p:sp>
        <p:nvSpPr>
          <p:cNvPr id="16" name="Text 13"/>
          <p:cNvSpPr/>
          <p:nvPr/>
        </p:nvSpPr>
        <p:spPr>
          <a:xfrm>
            <a:off x="3291840" y="2926080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month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126480" y="1463040"/>
            <a:ext cx="2606040" cy="2103120"/>
          </a:xfrm>
          <a:prstGeom prst="rect">
            <a:avLst>
              <a:gd name="adj" fmla="val 21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126480" y="1463040"/>
            <a:ext cx="2606040" cy="45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9" name="Text 16"/>
          <p:cNvSpPr/>
          <p:nvPr/>
        </p:nvSpPr>
        <p:spPr>
          <a:xfrm>
            <a:off x="6126480" y="169164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MARGIN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6126480" y="2011680"/>
            <a:ext cx="2606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10B98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98.5%</a:t>
            </a:r>
            <a:endParaRPr lang="en-US" sz="4800" dirty="0"/>
          </a:p>
        </p:txBody>
      </p:sp>
      <p:sp>
        <p:nvSpPr>
          <p:cNvPr id="21" name="Text 18"/>
          <p:cNvSpPr/>
          <p:nvPr/>
        </p:nvSpPr>
        <p:spPr>
          <a:xfrm>
            <a:off x="6126480" y="2926080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subscriber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57200" y="3840480"/>
            <a:ext cx="8229600" cy="914400"/>
          </a:xfrm>
          <a:prstGeom prst="rect">
            <a:avLst>
              <a:gd name="adj" fmla="val 5000"/>
            </a:avLst>
          </a:prstGeom>
          <a:solidFill>
            <a:srgbClr val="F3F0FF"/>
          </a:solidFill>
          <a:ln/>
        </p:spPr>
      </p:sp>
      <p:sp>
        <p:nvSpPr>
          <p:cNvPr id="23" name="Text 20"/>
          <p:cNvSpPr/>
          <p:nvPr/>
        </p:nvSpPr>
        <p:spPr>
          <a:xfrm>
            <a:off x="731520" y="3840480"/>
            <a:ext cx="7680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Break-even: </a:t>
            </a:r>
            <a:pPr indent="0" marL="0">
              <a:buNone/>
            </a:pPr>
            <a:r>
              <a:rPr lang="en-US" sz="15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Prism subscribers </a:t>
            </a:r>
            <a:pPr indent="0" marL="0">
              <a:buNone/>
            </a:pPr>
            <a:r>
              <a:rPr lang="en-US" sz="15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 all fixed infrastructure costs. Profitable from month 3.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0D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64592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4B5F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KALEI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8412480" y="470916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02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INNOVATION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90% AI cost reduction without compromising quality.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457200" y="1417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total infrastructure cost (€)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57200" y="1828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 (50 DAU)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2926080" y="1828800"/>
            <a:ext cx="307669" cy="320040"/>
          </a:xfrm>
          <a:prstGeom prst="rect">
            <a:avLst>
              <a:gd name="adj" fmla="val 8916"/>
            </a:avLst>
          </a:prstGeom>
          <a:solidFill>
            <a:srgbClr val="94A3B8">
              <a:alpha val="40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3325189" y="182880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€26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926080" y="2194560"/>
            <a:ext cx="274320" cy="320040"/>
          </a:xfrm>
          <a:prstGeom prst="rect">
            <a:avLst>
              <a:gd name="adj" fmla="val 10000"/>
            </a:avLst>
          </a:prstGeom>
          <a:solidFill>
            <a:srgbClr val="3B82F6"/>
          </a:solidFill>
          <a:ln/>
        </p:spPr>
      </p:sp>
      <p:sp>
        <p:nvSpPr>
          <p:cNvPr id="12" name="Text 9"/>
          <p:cNvSpPr/>
          <p:nvPr/>
        </p:nvSpPr>
        <p:spPr>
          <a:xfrm>
            <a:off x="3291840" y="219456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€16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57200" y="27889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Traction  (200 DAU)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2926080" y="2788920"/>
            <a:ext cx="1124174" cy="320040"/>
          </a:xfrm>
          <a:prstGeom prst="rect">
            <a:avLst>
              <a:gd name="adj" fmla="val 8571"/>
            </a:avLst>
          </a:prstGeom>
          <a:solidFill>
            <a:srgbClr val="94A3B8">
              <a:alpha val="40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4141694" y="27889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€95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2926080" y="3154680"/>
            <a:ext cx="627171" cy="320040"/>
          </a:xfrm>
          <a:prstGeom prst="rect">
            <a:avLst>
              <a:gd name="adj" fmla="val 8571"/>
            </a:avLst>
          </a:prstGeom>
          <a:solidFill>
            <a:srgbClr val="8B5CF6"/>
          </a:solidFill>
          <a:ln/>
        </p:spPr>
      </p:sp>
      <p:sp>
        <p:nvSpPr>
          <p:cNvPr id="17" name="Text 14"/>
          <p:cNvSpPr/>
          <p:nvPr/>
        </p:nvSpPr>
        <p:spPr>
          <a:xfrm>
            <a:off x="3644691" y="315468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€53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57200" y="374904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 (1,000 DAU)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2926080" y="3749040"/>
            <a:ext cx="5029200" cy="320040"/>
          </a:xfrm>
          <a:prstGeom prst="rect">
            <a:avLst>
              <a:gd name="adj" fmla="val 8571"/>
            </a:avLst>
          </a:prstGeom>
          <a:solidFill>
            <a:srgbClr val="94A3B8">
              <a:alpha val="40000"/>
            </a:srgbClr>
          </a:solidFill>
          <a:ln/>
        </p:spPr>
      </p:sp>
      <p:sp>
        <p:nvSpPr>
          <p:cNvPr id="20" name="Text 17"/>
          <p:cNvSpPr/>
          <p:nvPr/>
        </p:nvSpPr>
        <p:spPr>
          <a:xfrm>
            <a:off x="8046720" y="374904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€425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2926080" y="4114800"/>
            <a:ext cx="2556017" cy="320040"/>
          </a:xfrm>
          <a:prstGeom prst="rect">
            <a:avLst>
              <a:gd name="adj" fmla="val 8571"/>
            </a:avLst>
          </a:prstGeom>
          <a:solidFill>
            <a:srgbClr val="10B981"/>
          </a:solidFill>
          <a:ln/>
        </p:spPr>
      </p:sp>
      <p:sp>
        <p:nvSpPr>
          <p:cNvPr id="22" name="Text 19"/>
          <p:cNvSpPr/>
          <p:nvPr/>
        </p:nvSpPr>
        <p:spPr>
          <a:xfrm>
            <a:off x="5573537" y="411480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€216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2926080" y="4617720"/>
            <a:ext cx="274320" cy="137160"/>
          </a:xfrm>
          <a:prstGeom prst="rect">
            <a:avLst/>
          </a:prstGeom>
          <a:solidFill>
            <a:srgbClr val="94A3B8">
              <a:alpha val="40000"/>
            </a:srgbClr>
          </a:solidFill>
          <a:ln/>
        </p:spPr>
      </p:sp>
      <p:sp>
        <p:nvSpPr>
          <p:cNvPr id="24" name="Text 21"/>
          <p:cNvSpPr/>
          <p:nvPr/>
        </p:nvSpPr>
        <p:spPr>
          <a:xfrm>
            <a:off x="3291840" y="455371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(Claude Haiku only)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5303520" y="4617720"/>
            <a:ext cx="274320" cy="13716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0" y="4553712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(DeepSeek via OpenRouter)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64592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B5C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KALEI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8412480" y="470916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02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PROJECTIONS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Path to $3,000 MRR in 18 months.</a:t>
            </a:r>
            <a:endParaRPr lang="en-US" sz="26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457200" y="1417320"/>
          <a:ext cx="8229600" cy="2926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 4"/>
          <p:cNvSpPr/>
          <p:nvPr/>
        </p:nvSpPr>
        <p:spPr>
          <a:xfrm>
            <a:off x="457200" y="45262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Profitable from month 3. Revenue grows 120x while costs grow only 9x.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0D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64592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4B5F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KALEI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8412480" y="470916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029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EFFICIENCY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run at 8% of typical startup infrastructure cost.</a:t>
            </a:r>
            <a:endParaRPr lang="en-US" sz="2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822960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3200400"/>
                <a:gridCol w="2743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Component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Our Stack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Startup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C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Hosting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Netcup VPS — €8.45/mo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AWS EC2 — $35-50/mo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Database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PostgreSQL on VPS — €0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Supabase/RDS — $25-50/mo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Cache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Redis on VPS — €0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Redis Cloud — $15-30/mo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CDN / Security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Cloudflare Free — €0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CloudFront + ALB — $20-40/mo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API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DeepSeek via OpenRouter — ~€2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Claude/GPT-4 — $50+/mo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7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~€16/month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7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~€150-200/month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730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4023360"/>
            <a:ext cx="8229600" cy="777240"/>
          </a:xfrm>
          <a:prstGeom prst="rect">
            <a:avLst>
              <a:gd name="adj" fmla="val 5882"/>
            </a:avLst>
          </a:prstGeom>
          <a:solidFill>
            <a:srgbClr val="1A1730"/>
          </a:solidFill>
          <a:ln/>
        </p:spPr>
      </p:sp>
      <p:sp>
        <p:nvSpPr>
          <p:cNvPr id="9" name="Text 5"/>
          <p:cNvSpPr/>
          <p:nvPr/>
        </p:nvSpPr>
        <p:spPr>
          <a:xfrm>
            <a:off x="731520" y="4023360"/>
            <a:ext cx="7680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€2,000 startup budget  =  </a:t>
            </a:r>
            <a:pPr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100+ months of launch-scale runway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64592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B5C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KALEI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8412480" y="470916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02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GO-TO-MARKET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Freemium-first, community-driven growth.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8229600" cy="713232"/>
          </a:xfrm>
          <a:prstGeom prst="rect">
            <a:avLst>
              <a:gd name="adj" fmla="val 64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457200" y="1463040"/>
            <a:ext cx="54864" cy="713232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9" name="Text 6"/>
          <p:cNvSpPr/>
          <p:nvPr/>
        </p:nvSpPr>
        <p:spPr>
          <a:xfrm>
            <a:off x="731520" y="1463040"/>
            <a:ext cx="18288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Distribution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2651760" y="1463040"/>
            <a:ext cx="5760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iOS App Store + Google Play. Expo for rapid cross-platform deployment.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57200" y="2331720"/>
            <a:ext cx="8229600" cy="713232"/>
          </a:xfrm>
          <a:prstGeom prst="rect">
            <a:avLst>
              <a:gd name="adj" fmla="val 64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57200" y="2331720"/>
            <a:ext cx="54864" cy="713232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2331720"/>
            <a:ext cx="18288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Pricing Model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2651760" y="2331720"/>
            <a:ext cx="5760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Generous free tier (3 Turns/day) drives organic growth. Prism at $4.99/mo.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457200" y="3200400"/>
            <a:ext cx="8229600" cy="713232"/>
          </a:xfrm>
          <a:prstGeom prst="rect">
            <a:avLst>
              <a:gd name="adj" fmla="val 64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457200" y="3200400"/>
            <a:ext cx="54864" cy="713232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7" name="Text 14"/>
          <p:cNvSpPr/>
          <p:nvPr/>
        </p:nvSpPr>
        <p:spPr>
          <a:xfrm>
            <a:off x="731520" y="3200400"/>
            <a:ext cx="18288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Target Audience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2651760" y="3200400"/>
            <a:ext cx="5760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English-speaking EU adults (25-45) who journal, do CBT, or use self-help apps.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57200" y="4069080"/>
            <a:ext cx="8229600" cy="713232"/>
          </a:xfrm>
          <a:prstGeom prst="rect">
            <a:avLst>
              <a:gd name="adj" fmla="val 64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8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457200" y="4069080"/>
            <a:ext cx="54864" cy="71323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1" name="Text 18"/>
          <p:cNvSpPr/>
          <p:nvPr/>
        </p:nvSpPr>
        <p:spPr>
          <a:xfrm>
            <a:off x="731520" y="4069080"/>
            <a:ext cx="18288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Growth Channels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2651760" y="4069080"/>
            <a:ext cx="5760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 wellness communities, content marketing, Reddit/forums, word-of-mouth.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0D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64592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4B5F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KALEI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8412480" y="470916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029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 LANDSCAPE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AI-personalized at one-third the price.</a:t>
            </a:r>
            <a:endParaRPr lang="en-US" sz="2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822960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554480"/>
                <a:gridCol w="1554480"/>
                <a:gridCol w="1554480"/>
                <a:gridCol w="21031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26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Headspace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26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26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Woebot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26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Kalei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C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$12.99/mo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$14.99/mo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 (limited)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8B5C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$4.99/mo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A3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Approach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Pre-recorded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meditation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Meditation +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sleep stories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Scripted CBT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chatbot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8B5C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AI-powered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8B5C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cognitive reframing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A3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Personalization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Minimal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Minimal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Basic branching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8B5C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Deep AI learning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A3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Quality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Rule-based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8B5C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Frontier LLM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A3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Core Differentiator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 + content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library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Celebrity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narrators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Clinical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validation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D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8B5C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Real-time thought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8B5C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pattern analysis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A26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A3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64592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B5C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KALEI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8412480" y="470916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02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TRACTION &amp; MILESTONES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Architecture complete. Ready to build.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457200" y="1490472"/>
            <a:ext cx="594360" cy="274320"/>
          </a:xfrm>
          <a:prstGeom prst="rect">
            <a:avLst/>
          </a:prstGeom>
          <a:solidFill>
            <a:srgbClr val="10B981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88720" y="141732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System Architecture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3566160" y="141732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technical architecture documented and peer-reviewed. Production-ready design.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57200" y="1947672"/>
            <a:ext cx="8229600" cy="0"/>
          </a:xfrm>
          <a:prstGeom prst="line">
            <a:avLst/>
          </a:prstGeom>
          <a:noFill/>
          <a:ln w="6350">
            <a:solidFill>
              <a:srgbClr val="DDD8F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57200" y="2066544"/>
            <a:ext cx="594360" cy="274320"/>
          </a:xfrm>
          <a:prstGeom prst="rect">
            <a:avLst/>
          </a:prstGeom>
          <a:solidFill>
            <a:srgbClr val="10B981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1188720" y="1993392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Model Benchmarking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566160" y="1993392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Validated emotional intelligence across 5+ models. Selected optimal cost/quality balance.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457200" y="2523744"/>
            <a:ext cx="8229600" cy="0"/>
          </a:xfrm>
          <a:prstGeom prst="line">
            <a:avLst/>
          </a:prstGeom>
          <a:noFill/>
          <a:ln w="6350">
            <a:solidFill>
              <a:srgbClr val="DDD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7200" y="2642616"/>
            <a:ext cx="594360" cy="274320"/>
          </a:xfrm>
          <a:prstGeom prst="rect">
            <a:avLst/>
          </a:prstGeom>
          <a:solidFill>
            <a:srgbClr val="10B981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188720" y="2569464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Safety Framework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566160" y="2569464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Multi-stage crisis detection pipeline designed. Crisis content is never reframed.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457200" y="3099816"/>
            <a:ext cx="8229600" cy="0"/>
          </a:xfrm>
          <a:prstGeom prst="line">
            <a:avLst/>
          </a:prstGeom>
          <a:noFill/>
          <a:ln w="6350">
            <a:solidFill>
              <a:srgbClr val="DDD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57200" y="3218688"/>
            <a:ext cx="594360" cy="274320"/>
          </a:xfrm>
          <a:prstGeom prst="rect">
            <a:avLst/>
          </a:prstGeom>
          <a:solidFill>
            <a:srgbClr val="10B981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188720" y="3145536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 Optimization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3566160" y="3145536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90% AI cost reduction achieved through OpenRouter + DeepInfra strategy.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57200" y="3675888"/>
            <a:ext cx="8229600" cy="0"/>
          </a:xfrm>
          <a:prstGeom prst="line">
            <a:avLst/>
          </a:prstGeom>
          <a:noFill/>
          <a:ln w="6350">
            <a:solidFill>
              <a:srgbClr val="DDD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3794760"/>
            <a:ext cx="594360" cy="274320"/>
          </a:xfrm>
          <a:prstGeom prst="rect">
            <a:avLst/>
          </a:prstGeom>
          <a:solidFill>
            <a:srgbClr val="3B82F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1188720" y="3721608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v1 Build (12 Weeks)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3566160" y="3721608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features ship together: Mirror, Turn, Lens, Spectrum, Rehearsal, Ritual, Evidence Wall.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457200" y="4251960"/>
            <a:ext cx="8229600" cy="0"/>
          </a:xfrm>
          <a:prstGeom prst="line">
            <a:avLst/>
          </a:prstGeom>
          <a:noFill/>
          <a:ln w="6350">
            <a:solidFill>
              <a:srgbClr val="DDD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57200" y="4370832"/>
            <a:ext cx="594360" cy="274320"/>
          </a:xfrm>
          <a:prstGeom prst="rect">
            <a:avLst/>
          </a:prstGeom>
          <a:solidFill>
            <a:srgbClr val="3B82F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</a:t>
            </a:r>
            <a:endParaRPr lang="en-US" sz="800" dirty="0"/>
          </a:p>
        </p:txBody>
      </p:sp>
      <p:sp>
        <p:nvSpPr>
          <p:cNvPr id="28" name="Text 25"/>
          <p:cNvSpPr/>
          <p:nvPr/>
        </p:nvSpPr>
        <p:spPr>
          <a:xfrm>
            <a:off x="1188720" y="429768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Beta Launch (Month 3)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3566160" y="429768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DAU target. Full product from day one. Validate product-market fit.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0D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64592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4B5F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KALEI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8412480" y="470916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02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TEAM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Lean team. Maximum velocity.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1371600" y="1554480"/>
            <a:ext cx="6400800" cy="2377440"/>
          </a:xfrm>
          <a:prstGeom prst="rect">
            <a:avLst>
              <a:gd name="adj" fmla="val 1923"/>
            </a:avLst>
          </a:prstGeom>
          <a:solidFill>
            <a:srgbClr val="1A1730"/>
          </a:solidFill>
          <a:ln/>
          <a:effectLst>
            <a:outerShdw sx="100000" sy="100000" kx="0" ky="0" algn="bl" rotWithShape="0" blurRad="152400" dist="50800" dir="8100000">
              <a:srgbClr val="000000">
                <a:alpha val="2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371600" y="1554480"/>
            <a:ext cx="6400800" cy="4572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9" name="Text 6"/>
          <p:cNvSpPr/>
          <p:nvPr/>
        </p:nvSpPr>
        <p:spPr>
          <a:xfrm>
            <a:off x="1828800" y="178308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Matt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1828800" y="22402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&amp; Full-Stack Developer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828800" y="274320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2148840" y="2743200"/>
            <a:ext cx="5303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Full-stack developer with end-to-end product delivery capability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828800" y="306324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2148840" y="3063240"/>
            <a:ext cx="5303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AI-assisted development workflow using Claude Code for 10x velocity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828800" y="338328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148840" y="3383280"/>
            <a:ext cx="5303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€2,000 personal investment — lean, committed, skin in the game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828800" y="370332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2148840" y="3703320"/>
            <a:ext cx="5303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personal connection to mental wellness space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64592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64592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B5C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KALEI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8412480" y="470916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02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ASK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Join us at the ground floor.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8229600" cy="914400"/>
          </a:xfrm>
          <a:prstGeom prst="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457200" y="1463040"/>
            <a:ext cx="54864" cy="91440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9" name="Text 6"/>
          <p:cNvSpPr/>
          <p:nvPr/>
        </p:nvSpPr>
        <p:spPr>
          <a:xfrm>
            <a:off x="777240" y="1463040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Strategic Partnerships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3200400" y="1463040"/>
            <a:ext cx="52120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Connections to mental wellness organizations, influencers, and early distribution channels.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57200" y="2560320"/>
            <a:ext cx="8229600" cy="914400"/>
          </a:xfrm>
          <a:prstGeom prst="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57200" y="2560320"/>
            <a:ext cx="54864" cy="9144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3" name="Text 10"/>
          <p:cNvSpPr/>
          <p:nvPr/>
        </p:nvSpPr>
        <p:spPr>
          <a:xfrm>
            <a:off x="777240" y="2560320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Early-Stage Advisory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200400" y="2560320"/>
            <a:ext cx="52120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Product, growth, and go-to-market guidance from experienced founders or investors.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457200" y="3657600"/>
            <a:ext cx="8229600" cy="914400"/>
          </a:xfrm>
          <a:prstGeom prst="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457200" y="3657600"/>
            <a:ext cx="54864" cy="91440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7" name="Text 14"/>
          <p:cNvSpPr/>
          <p:nvPr/>
        </p:nvSpPr>
        <p:spPr>
          <a:xfrm>
            <a:off x="777240" y="3657600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1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 Offer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3200400" y="3657600"/>
            <a:ext cx="52120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Ground-floor access to a 98% margin AI wellness product with virtually unlimited runway.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457200" y="45262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milestone: Beta launch with 50 DAU within 3 months.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0D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657600"/>
            <a:ext cx="9144000" cy="1485900"/>
          </a:xfrm>
          <a:prstGeom prst="rect">
            <a:avLst/>
          </a:prstGeom>
          <a:solidFill>
            <a:srgbClr val="5B21B6">
              <a:alpha val="15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0" y="731520"/>
            <a:ext cx="1828800" cy="18288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0" y="265176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you.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200400" y="3291840"/>
            <a:ext cx="2743200" cy="0"/>
          </a:xfrm>
          <a:prstGeom prst="line">
            <a:avLst/>
          </a:prstGeom>
          <a:noFill/>
          <a:ln w="10160">
            <a:solidFill>
              <a:srgbClr val="8B5CF6">
                <a:alpha val="5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0" y="3474720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C4B5F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"Every thought deserves a second look."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0" y="411480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matt@letsbe.solutions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0" y="448056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kalei.ai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Kalei — AI-Powered Mental Wellness</dc:title>
  <dc:subject>PptxGenJS Presentation</dc:subject>
  <dc:creator>Kalei</dc:creator>
  <cp:lastModifiedBy>Kalei</cp:lastModifiedBy>
  <cp:revision>1</cp:revision>
  <dcterms:created xsi:type="dcterms:W3CDTF">2026-02-22T12:10:20Z</dcterms:created>
  <dcterms:modified xsi:type="dcterms:W3CDTF">2026-02-22T12:10:20Z</dcterms:modified>
</cp:coreProperties>
</file>