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C314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-1371600"/>
            <a:ext cx="4572000" cy="4572000"/>
          </a:xfrm>
          <a:prstGeom prst="ellipse">
            <a:avLst/>
          </a:prstGeom>
          <a:solidFill>
            <a:srgbClr val="449DD1">
              <a:alpha val="1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2286000"/>
            <a:ext cx="3657600" cy="3657600"/>
          </a:xfrm>
          <a:prstGeom prst="ellipse">
            <a:avLst/>
          </a:prstGeom>
          <a:solidFill>
            <a:srgbClr val="6CB4E4">
              <a:alpha val="8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914400"/>
            <a:ext cx="7315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800" dirty="0">
                <a:solidFill>
                  <a:srgbClr val="FFFFFF"/>
                </a:solidFill>
                <a:latin typeface="Questrial" pitchFamily="34" charset="0"/>
                <a:ea typeface="Questrial" pitchFamily="34" charset="-122"/>
                <a:cs typeface="Questrial" pitchFamily="34" charset="-120"/>
              </a:rPr>
              <a:t>LetsBe Biz</a:t>
            </a:r>
            <a:endParaRPr lang="en-US" sz="48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6CB4E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Where power meets privacy.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731520" y="2834640"/>
            <a:ext cx="1371600" cy="36576"/>
          </a:xfrm>
          <a:prstGeom prst="rect">
            <a:avLst/>
          </a:prstGeom>
          <a:solidFill>
            <a:srgbClr val="449DD1"/>
          </a:solidFill>
          <a:ln/>
        </p:spPr>
      </p:sp>
      <p:sp>
        <p:nvSpPr>
          <p:cNvPr id="7" name="Text 5"/>
          <p:cNvSpPr/>
          <p:nvPr/>
        </p:nvSpPr>
        <p:spPr>
          <a:xfrm>
            <a:off x="731520" y="310896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C4D5E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Your AI workforce. Your server. Your rules.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731520" y="438912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matt@letsbe.solutions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365760"/>
            <a:ext cx="7772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dirty="0">
                <a:solidFill>
                  <a:srgbClr val="1C3144"/>
                </a:solidFill>
                <a:latin typeface="Questrial" pitchFamily="34" charset="0"/>
                <a:ea typeface="Questrial" pitchFamily="34" charset="-122"/>
                <a:cs typeface="Questrial" pitchFamily="34" charset="-120"/>
              </a:rPr>
              <a:t>The Problem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731520" y="1371600"/>
            <a:ext cx="7772400" cy="960120"/>
          </a:xfrm>
          <a:prstGeom prst="rect">
            <a:avLst/>
          </a:prstGeom>
          <a:solidFill>
            <a:srgbClr val="F0F5FA"/>
          </a:solidFill>
          <a:ln/>
          <a:effectLst>
            <a:outerShdw sx="100000" sy="100000" kx="0" ky="0" algn="bl" rotWithShape="0" blurRad="50800" dist="19050" dir="8100000">
              <a:srgbClr val="000000">
                <a:alpha val="8000"/>
              </a:srgbClr>
            </a:outerShdw>
          </a:effectLst>
        </p:spPr>
      </p:sp>
      <p:sp>
        <p:nvSpPr>
          <p:cNvPr id="4" name="Text 2"/>
          <p:cNvSpPr/>
          <p:nvPr/>
        </p:nvSpPr>
        <p:spPr>
          <a:xfrm>
            <a:off x="914400" y="1463040"/>
            <a:ext cx="548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449DD1"/>
                </a:solidFill>
                <a:latin typeface="Questrial" pitchFamily="34" charset="0"/>
                <a:ea typeface="Questrial" pitchFamily="34" charset="-122"/>
                <a:cs typeface="Questrial" pitchFamily="34" charset="-120"/>
              </a:rPr>
              <a:t>01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1554480" y="1444752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C314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Too many tools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554480" y="1783080"/>
            <a:ext cx="6583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SMBs juggle 5-10 SaaS subscriptions.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Each one costs money. None talk to each other.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731520" y="2514600"/>
            <a:ext cx="7772400" cy="960120"/>
          </a:xfrm>
          <a:prstGeom prst="rect">
            <a:avLst/>
          </a:prstGeom>
          <a:solidFill>
            <a:srgbClr val="F0F5FA"/>
          </a:solidFill>
          <a:ln/>
          <a:effectLst>
            <a:outerShdw sx="100000" sy="100000" kx="0" ky="0" algn="bl" rotWithShape="0" blurRad="50800" dist="19050" dir="8100000">
              <a:srgbClr val="000000">
                <a:alpha val="8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914400" y="2606040"/>
            <a:ext cx="548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449DD1"/>
                </a:solidFill>
                <a:latin typeface="Questrial" pitchFamily="34" charset="0"/>
                <a:ea typeface="Questrial" pitchFamily="34" charset="-122"/>
                <a:cs typeface="Questrial" pitchFamily="34" charset="-120"/>
              </a:rPr>
              <a:t>02</a:t>
            </a:r>
            <a:endParaRPr lang="en-US" sz="2800" dirty="0"/>
          </a:p>
        </p:txBody>
      </p:sp>
      <p:sp>
        <p:nvSpPr>
          <p:cNvPr id="9" name="Text 7"/>
          <p:cNvSpPr/>
          <p:nvPr/>
        </p:nvSpPr>
        <p:spPr>
          <a:xfrm>
            <a:off x="1554480" y="2587752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C314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 one to run them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554480" y="2926080"/>
            <a:ext cx="6583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Business owners spend evenings on admin: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data entry, follow-ups, scheduling, reporting.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731520" y="3657600"/>
            <a:ext cx="7772400" cy="960120"/>
          </a:xfrm>
          <a:prstGeom prst="rect">
            <a:avLst/>
          </a:prstGeom>
          <a:solidFill>
            <a:srgbClr val="F0F5FA"/>
          </a:solidFill>
          <a:ln/>
          <a:effectLst>
            <a:outerShdw sx="100000" sy="100000" kx="0" ky="0" algn="bl" rotWithShape="0" blurRad="50800" dist="19050" dir="8100000">
              <a:srgbClr val="000000">
                <a:alpha val="8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914400" y="3749040"/>
            <a:ext cx="548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449DD1"/>
                </a:solidFill>
                <a:latin typeface="Questrial" pitchFamily="34" charset="0"/>
                <a:ea typeface="Questrial" pitchFamily="34" charset="-122"/>
                <a:cs typeface="Questrial" pitchFamily="34" charset="-120"/>
              </a:rPr>
              <a:t>03</a:t>
            </a:r>
            <a:endParaRPr lang="en-US" sz="2800" dirty="0"/>
          </a:p>
        </p:txBody>
      </p:sp>
      <p:sp>
        <p:nvSpPr>
          <p:cNvPr id="13" name="Text 11"/>
          <p:cNvSpPr/>
          <p:nvPr/>
        </p:nvSpPr>
        <p:spPr>
          <a:xfrm>
            <a:off x="1554480" y="3730752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C314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Privacy is an afterthought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554480" y="4069080"/>
            <a:ext cx="6583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Your business data lives on someone else's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servers. GDPR compliance? Good luck.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C314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36576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dirty="0">
                <a:solidFill>
                  <a:srgbClr val="FFFFFF"/>
                </a:solidFill>
                <a:latin typeface="Questrial" pitchFamily="34" charset="0"/>
                <a:ea typeface="Questrial" pitchFamily="34" charset="-122"/>
                <a:cs typeface="Questrial" pitchFamily="34" charset="-120"/>
              </a:rPr>
              <a:t>The Solution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731520" y="100584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6CB4E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One server. Every tool. An AI team to run them.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548640" y="1828800"/>
            <a:ext cx="2606040" cy="2560320"/>
          </a:xfrm>
          <a:prstGeom prst="rect">
            <a:avLst/>
          </a:prstGeom>
          <a:solidFill>
            <a:srgbClr val="243B53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2960" y="2057400"/>
            <a:ext cx="411480" cy="4114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822960" y="260604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30+ business tools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822960" y="3017520"/>
            <a:ext cx="21031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4D5E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CRM, email, files, invoicing, projects,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C4D5E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calendar, wiki, analytics — all pre-deployed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3429000" y="1828800"/>
            <a:ext cx="2606040" cy="2560320"/>
          </a:xfrm>
          <a:prstGeom prst="rect">
            <a:avLst/>
          </a:prstGeom>
          <a:solidFill>
            <a:srgbClr val="243B53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320" y="2057400"/>
            <a:ext cx="411480" cy="41148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3703320" y="260604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AI agents that work</a:t>
            </a:r>
            <a:endParaRPr lang="en-US" sz="1600" dirty="0"/>
          </a:p>
        </p:txBody>
      </p:sp>
      <p:sp>
        <p:nvSpPr>
          <p:cNvPr id="11" name="Text 7"/>
          <p:cNvSpPr/>
          <p:nvPr/>
        </p:nvSpPr>
        <p:spPr>
          <a:xfrm>
            <a:off x="3703320" y="3017520"/>
            <a:ext cx="21031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4D5E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Not suggestions. Execution. Your AI sends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C4D5E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emails, updates CRM, schedules meetings.</a:t>
            </a:r>
            <a:endParaRPr lang="en-US" sz="1200" dirty="0"/>
          </a:p>
        </p:txBody>
      </p:sp>
      <p:sp>
        <p:nvSpPr>
          <p:cNvPr id="12" name="Shape 8"/>
          <p:cNvSpPr/>
          <p:nvPr/>
        </p:nvSpPr>
        <p:spPr>
          <a:xfrm>
            <a:off x="6309360" y="1828800"/>
            <a:ext cx="2606040" cy="2560320"/>
          </a:xfrm>
          <a:prstGeom prst="rect">
            <a:avLst/>
          </a:prstGeom>
          <a:solidFill>
            <a:srgbClr val="243B53"/>
          </a:solidFill>
          <a:ln/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2057400"/>
            <a:ext cx="411480" cy="41148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6583680" y="260604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Privacy by architecture</a:t>
            </a:r>
            <a:endParaRPr lang="en-US" sz="1600" dirty="0"/>
          </a:p>
        </p:txBody>
      </p:sp>
      <p:sp>
        <p:nvSpPr>
          <p:cNvPr id="15" name="Text 10"/>
          <p:cNvSpPr/>
          <p:nvPr/>
        </p:nvSpPr>
        <p:spPr>
          <a:xfrm>
            <a:off x="6583680" y="3017520"/>
            <a:ext cx="21031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4D5E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Your server. EU data center. Secrets never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C4D5E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leave the machine. GDPR-compliant by design.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36576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dirty="0">
                <a:solidFill>
                  <a:srgbClr val="1C3144"/>
                </a:solidFill>
                <a:latin typeface="Questrial" pitchFamily="34" charset="0"/>
                <a:ea typeface="Questrial" pitchFamily="34" charset="-122"/>
                <a:cs typeface="Questrial" pitchFamily="34" charset="-120"/>
              </a:rPr>
              <a:t>How It Works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1051560" y="1371600"/>
            <a:ext cx="640080" cy="640080"/>
          </a:xfrm>
          <a:prstGeom prst="ellipse">
            <a:avLst/>
          </a:prstGeom>
          <a:solidFill>
            <a:srgbClr val="449DD1"/>
          </a:solidFill>
          <a:ln/>
        </p:spPr>
      </p:sp>
      <p:sp>
        <p:nvSpPr>
          <p:cNvPr id="4" name="Text 2"/>
          <p:cNvSpPr/>
          <p:nvPr/>
        </p:nvSpPr>
        <p:spPr>
          <a:xfrm>
            <a:off x="1051560" y="13716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FFFFFF"/>
                </a:solidFill>
                <a:latin typeface="Questrial" pitchFamily="34" charset="0"/>
                <a:ea typeface="Questrial" pitchFamily="34" charset="-122"/>
                <a:cs typeface="Questrial" pitchFamily="34" charset="-120"/>
              </a:rPr>
              <a:t>1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1874520" y="1691640"/>
            <a:ext cx="548640" cy="0"/>
          </a:xfrm>
          <a:prstGeom prst="line">
            <a:avLst/>
          </a:prstGeom>
          <a:noFill/>
          <a:ln w="25400">
            <a:solidFill>
              <a:srgbClr val="C4D5E8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94360" y="2286000"/>
            <a:ext cx="1554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C314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Subscribe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502920" y="2697480"/>
            <a:ext cx="1737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Pick your plan.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Pay once, get everything.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3200400" y="1371600"/>
            <a:ext cx="640080" cy="640080"/>
          </a:xfrm>
          <a:prstGeom prst="ellipse">
            <a:avLst/>
          </a:prstGeom>
          <a:solidFill>
            <a:srgbClr val="449DD1"/>
          </a:solidFill>
          <a:ln/>
        </p:spPr>
      </p:sp>
      <p:sp>
        <p:nvSpPr>
          <p:cNvPr id="9" name="Text 7"/>
          <p:cNvSpPr/>
          <p:nvPr/>
        </p:nvSpPr>
        <p:spPr>
          <a:xfrm>
            <a:off x="3200400" y="13716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FFFFFF"/>
                </a:solidFill>
                <a:latin typeface="Questrial" pitchFamily="34" charset="0"/>
                <a:ea typeface="Questrial" pitchFamily="34" charset="-122"/>
                <a:cs typeface="Questrial" pitchFamily="34" charset="-120"/>
              </a:rPr>
              <a:t>2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4023360" y="1691640"/>
            <a:ext cx="548640" cy="0"/>
          </a:xfrm>
          <a:prstGeom prst="line">
            <a:avLst/>
          </a:prstGeom>
          <a:noFill/>
          <a:ln w="25400">
            <a:solidFill>
              <a:srgbClr val="C4D5E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2743200" y="2286000"/>
            <a:ext cx="1554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C314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 provision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2651760" y="2697480"/>
            <a:ext cx="1737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Your server deploys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 10-25 minutes.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5349240" y="1371600"/>
            <a:ext cx="640080" cy="640080"/>
          </a:xfrm>
          <a:prstGeom prst="ellipse">
            <a:avLst/>
          </a:prstGeom>
          <a:solidFill>
            <a:srgbClr val="449DD1"/>
          </a:solidFill>
          <a:ln/>
        </p:spPr>
      </p:sp>
      <p:sp>
        <p:nvSpPr>
          <p:cNvPr id="14" name="Text 12"/>
          <p:cNvSpPr/>
          <p:nvPr/>
        </p:nvSpPr>
        <p:spPr>
          <a:xfrm>
            <a:off x="5349240" y="13716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FFFFFF"/>
                </a:solidFill>
                <a:latin typeface="Questrial" pitchFamily="34" charset="0"/>
                <a:ea typeface="Questrial" pitchFamily="34" charset="-122"/>
                <a:cs typeface="Questrial" pitchFamily="34" charset="-120"/>
              </a:rPr>
              <a:t>3</a:t>
            </a:r>
            <a:endParaRPr lang="en-US" sz="2400" dirty="0"/>
          </a:p>
        </p:txBody>
      </p:sp>
      <p:sp>
        <p:nvSpPr>
          <p:cNvPr id="15" name="Shape 13"/>
          <p:cNvSpPr/>
          <p:nvPr/>
        </p:nvSpPr>
        <p:spPr>
          <a:xfrm>
            <a:off x="6172200" y="1691640"/>
            <a:ext cx="548640" cy="0"/>
          </a:xfrm>
          <a:prstGeom prst="line">
            <a:avLst/>
          </a:prstGeom>
          <a:noFill/>
          <a:ln w="25400">
            <a:solidFill>
              <a:srgbClr val="C4D5E8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892040" y="2286000"/>
            <a:ext cx="1554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C314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Setup wizard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4800600" y="2697480"/>
            <a:ext cx="1737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Tell your AI about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your business.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7498080" y="1371600"/>
            <a:ext cx="640080" cy="640080"/>
          </a:xfrm>
          <a:prstGeom prst="ellipse">
            <a:avLst/>
          </a:prstGeom>
          <a:solidFill>
            <a:srgbClr val="449DD1"/>
          </a:solidFill>
          <a:ln/>
        </p:spPr>
      </p:sp>
      <p:sp>
        <p:nvSpPr>
          <p:cNvPr id="19" name="Text 17"/>
          <p:cNvSpPr/>
          <p:nvPr/>
        </p:nvSpPr>
        <p:spPr>
          <a:xfrm>
            <a:off x="7498080" y="13716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FFFFFF"/>
                </a:solidFill>
                <a:latin typeface="Questrial" pitchFamily="34" charset="0"/>
                <a:ea typeface="Questrial" pitchFamily="34" charset="-122"/>
                <a:cs typeface="Questrial" pitchFamily="34" charset="-120"/>
              </a:rPr>
              <a:t>4</a:t>
            </a:r>
            <a:endParaRPr lang="en-US" sz="2400" dirty="0"/>
          </a:p>
        </p:txBody>
      </p:sp>
      <p:sp>
        <p:nvSpPr>
          <p:cNvPr id="20" name="Text 18"/>
          <p:cNvSpPr/>
          <p:nvPr/>
        </p:nvSpPr>
        <p:spPr>
          <a:xfrm>
            <a:off x="7040880" y="2286000"/>
            <a:ext cx="1554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C314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AI goes to work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6949440" y="2697480"/>
            <a:ext cx="1737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Give a task. Watch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it execute. That's it.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731520" y="3840480"/>
            <a:ext cx="7772400" cy="731520"/>
          </a:xfrm>
          <a:prstGeom prst="rect">
            <a:avLst/>
          </a:prstGeom>
          <a:solidFill>
            <a:srgbClr val="F0F5FA"/>
          </a:solidFill>
          <a:ln/>
        </p:spPr>
      </p:sp>
      <p:sp>
        <p:nvSpPr>
          <p:cNvPr id="23" name="Text 21"/>
          <p:cNvSpPr/>
          <p:nvPr/>
        </p:nvSpPr>
        <p:spPr>
          <a:xfrm>
            <a:off x="1005840" y="393192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C314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First AI task in under 30 minutes. </a:t>
            </a:r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From payment to your AI completing a real task using your actual business data.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36576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dirty="0">
                <a:solidFill>
                  <a:srgbClr val="1C3144"/>
                </a:solidFill>
                <a:latin typeface="Questrial" pitchFamily="34" charset="0"/>
                <a:ea typeface="Questrial" pitchFamily="34" charset="-122"/>
                <a:cs typeface="Questrial" pitchFamily="34" charset="-120"/>
              </a:rPr>
              <a:t>Your Complete Tool Stack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731520" y="9144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All included. No per-tool pricing. No extra subscriptions.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731520" y="1463040"/>
            <a:ext cx="1645920" cy="502920"/>
          </a:xfrm>
          <a:prstGeom prst="rect">
            <a:avLst/>
          </a:prstGeom>
          <a:solidFill>
            <a:srgbClr val="449DD1"/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1463040"/>
            <a:ext cx="1645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Essentials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2560320" y="1463040"/>
            <a:ext cx="5943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CRM  ·  Email Server  ·  File Storage  ·  Calendar  ·  Projects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731520" y="2103120"/>
            <a:ext cx="1645920" cy="502920"/>
          </a:xfrm>
          <a:prstGeom prst="rect">
            <a:avLst/>
          </a:prstGeom>
          <a:solidFill>
            <a:srgbClr val="2D8FB5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2103120"/>
            <a:ext cx="1645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Communication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2560320" y="2103120"/>
            <a:ext cx="5943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Live Chat  ·  Email Marketing  ·  Forms &amp; Surveys  ·  Video Calls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731520" y="2743200"/>
            <a:ext cx="1645920" cy="502920"/>
          </a:xfrm>
          <a:prstGeom prst="rect">
            <a:avLst/>
          </a:prstGeom>
          <a:solidFill>
            <a:srgbClr val="1E7A9C"/>
          </a:solidFill>
          <a:ln/>
        </p:spPr>
      </p:sp>
      <p:sp>
        <p:nvSpPr>
          <p:cNvPr id="11" name="Text 9"/>
          <p:cNvSpPr/>
          <p:nvPr/>
        </p:nvSpPr>
        <p:spPr>
          <a:xfrm>
            <a:off x="731520" y="2743200"/>
            <a:ext cx="1645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Finance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2560320" y="2743200"/>
            <a:ext cx="5943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Invoicing  ·  Time Tracking  ·  Expenses  ·  E-Signatures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731520" y="3383280"/>
            <a:ext cx="1645920" cy="502920"/>
          </a:xfrm>
          <a:prstGeom prst="rect">
            <a:avLst/>
          </a:prstGeom>
          <a:solidFill>
            <a:srgbClr val="196B87"/>
          </a:solidFill>
          <a:ln/>
        </p:spPr>
      </p:sp>
      <p:sp>
        <p:nvSpPr>
          <p:cNvPr id="14" name="Text 12"/>
          <p:cNvSpPr/>
          <p:nvPr/>
        </p:nvSpPr>
        <p:spPr>
          <a:xfrm>
            <a:off x="731520" y="3383280"/>
            <a:ext cx="1645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Content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2560320" y="3383280"/>
            <a:ext cx="5943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Website/Blog  ·  Wiki  ·  Document Editor  ·  Notes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731520" y="4023360"/>
            <a:ext cx="1645920" cy="502920"/>
          </a:xfrm>
          <a:prstGeom prst="rect">
            <a:avLst/>
          </a:prstGeom>
          <a:solidFill>
            <a:srgbClr val="145C72"/>
          </a:solidFill>
          <a:ln/>
        </p:spPr>
      </p:sp>
      <p:sp>
        <p:nvSpPr>
          <p:cNvPr id="17" name="Text 15"/>
          <p:cNvSpPr/>
          <p:nvPr/>
        </p:nvSpPr>
        <p:spPr>
          <a:xfrm>
            <a:off x="731520" y="4023360"/>
            <a:ext cx="1645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Operations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2560320" y="4023360"/>
            <a:ext cx="5943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Workflow Automation  ·  Analytics  ·  Monitoring  ·  Password Vault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731520" y="45720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449DD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30+ open-source tools. Best-in-class. No vendor lock-in.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36576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dirty="0">
                <a:solidFill>
                  <a:srgbClr val="1C3144"/>
                </a:solidFill>
                <a:latin typeface="Questrial" pitchFamily="34" charset="0"/>
                <a:ea typeface="Questrial" pitchFamily="34" charset="-122"/>
                <a:cs typeface="Questrial" pitchFamily="34" charset="-120"/>
              </a:rPr>
              <a:t>Meet Your AI Team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822960" y="1325880"/>
            <a:ext cx="457200" cy="457200"/>
          </a:xfrm>
          <a:prstGeom prst="ellipse">
            <a:avLst/>
          </a:prstGeom>
          <a:solidFill>
            <a:srgbClr val="449DD1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3258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Questrial" pitchFamily="34" charset="0"/>
                <a:ea typeface="Questrial" pitchFamily="34" charset="-122"/>
                <a:cs typeface="Questrial" pitchFamily="34" charset="-120"/>
              </a:rPr>
              <a:t>D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463040" y="1280160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C314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Dispatcher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463040" y="15544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Your main point of contact.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Routes tasks to the right agent.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822960" y="2039112"/>
            <a:ext cx="457200" cy="457200"/>
          </a:xfrm>
          <a:prstGeom prst="ellipse">
            <a:avLst/>
          </a:prstGeom>
          <a:solidFill>
            <a:srgbClr val="2D8FB5"/>
          </a:solidFill>
          <a:ln/>
        </p:spPr>
      </p:sp>
      <p:sp>
        <p:nvSpPr>
          <p:cNvPr id="8" name="Text 6"/>
          <p:cNvSpPr/>
          <p:nvPr/>
        </p:nvSpPr>
        <p:spPr>
          <a:xfrm>
            <a:off x="822960" y="203911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Questrial" pitchFamily="34" charset="0"/>
                <a:ea typeface="Questrial" pitchFamily="34" charset="-122"/>
                <a:cs typeface="Questrial" pitchFamily="34" charset="-120"/>
              </a:rPr>
              <a:t>I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1463040" y="1993392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C314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IT Admin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463040" y="2267712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Monitors servers, fixes issues,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manages containers and SSL.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822960" y="2752344"/>
            <a:ext cx="457200" cy="457200"/>
          </a:xfrm>
          <a:prstGeom prst="ellipse">
            <a:avLst/>
          </a:prstGeom>
          <a:solidFill>
            <a:srgbClr val="1E7A9C"/>
          </a:solidFill>
          <a:ln/>
        </p:spPr>
      </p:sp>
      <p:sp>
        <p:nvSpPr>
          <p:cNvPr id="12" name="Text 10"/>
          <p:cNvSpPr/>
          <p:nvPr/>
        </p:nvSpPr>
        <p:spPr>
          <a:xfrm>
            <a:off x="822960" y="275234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Questrial" pitchFamily="34" charset="0"/>
                <a:ea typeface="Questrial" pitchFamily="34" charset="-122"/>
                <a:cs typeface="Questrial" pitchFamily="34" charset="-120"/>
              </a:rPr>
              <a:t>M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1463040" y="2706624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C314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Marketing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1463040" y="2980944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Runs newsletters, publishes blogs,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tracks analytics and SEO.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822960" y="3465576"/>
            <a:ext cx="457200" cy="457200"/>
          </a:xfrm>
          <a:prstGeom prst="ellipse">
            <a:avLst/>
          </a:prstGeom>
          <a:solidFill>
            <a:srgbClr val="196B87"/>
          </a:solidFill>
          <a:ln/>
        </p:spPr>
      </p:sp>
      <p:sp>
        <p:nvSpPr>
          <p:cNvPr id="16" name="Text 14"/>
          <p:cNvSpPr/>
          <p:nvPr/>
        </p:nvSpPr>
        <p:spPr>
          <a:xfrm>
            <a:off x="822960" y="346557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Questrial" pitchFamily="34" charset="0"/>
                <a:ea typeface="Questrial" pitchFamily="34" charset="-122"/>
                <a:cs typeface="Questrial" pitchFamily="34" charset="-120"/>
              </a:rPr>
              <a:t>S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1463040" y="3419856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C314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Secretary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1463040" y="3694176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Manages calendar, triages email,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handles follow-ups and contacts.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822960" y="4178808"/>
            <a:ext cx="457200" cy="457200"/>
          </a:xfrm>
          <a:prstGeom prst="ellipse">
            <a:avLst/>
          </a:prstGeom>
          <a:solidFill>
            <a:srgbClr val="145C72"/>
          </a:solidFill>
          <a:ln/>
        </p:spPr>
      </p:sp>
      <p:sp>
        <p:nvSpPr>
          <p:cNvPr id="20" name="Text 18"/>
          <p:cNvSpPr/>
          <p:nvPr/>
        </p:nvSpPr>
        <p:spPr>
          <a:xfrm>
            <a:off x="822960" y="417880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Questrial" pitchFamily="34" charset="0"/>
                <a:ea typeface="Questrial" pitchFamily="34" charset="-122"/>
                <a:cs typeface="Questrial" pitchFamily="34" charset="-120"/>
              </a:rPr>
              <a:t>S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1463040" y="4133088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C314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Sales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463040" y="4407408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Qualifies leads, manages pipeline,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creates quotes, logs activity.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5669280" y="1280160"/>
            <a:ext cx="3017520" cy="3200400"/>
          </a:xfrm>
          <a:prstGeom prst="rect">
            <a:avLst/>
          </a:prstGeom>
          <a:solidFill>
            <a:srgbClr val="F0F5FA"/>
          </a:solidFill>
          <a:ln/>
        </p:spPr>
      </p:sp>
      <p:sp>
        <p:nvSpPr>
          <p:cNvPr id="24" name="Text 22"/>
          <p:cNvSpPr/>
          <p:nvPr/>
        </p:nvSpPr>
        <p:spPr>
          <a:xfrm>
            <a:off x="5943600" y="1463040"/>
            <a:ext cx="25603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C3144"/>
                </a:solidFill>
                <a:latin typeface="Questrial" pitchFamily="34" charset="0"/>
                <a:ea typeface="Questrial" pitchFamily="34" charset="-122"/>
                <a:cs typeface="Questrial" pitchFamily="34" charset="-120"/>
              </a:rPr>
              <a:t>Not advice.</a:t>
            </a:r>
            <a:endParaRPr lang="en-US" sz="2200" dirty="0"/>
          </a:p>
          <a:p>
            <a:pPr indent="0" marL="0">
              <a:buNone/>
            </a:pPr>
            <a:r>
              <a:rPr lang="en-US" sz="2200" dirty="0">
                <a:solidFill>
                  <a:srgbClr val="1C3144"/>
                </a:solidFill>
                <a:latin typeface="Questrial" pitchFamily="34" charset="0"/>
                <a:ea typeface="Questrial" pitchFamily="34" charset="-122"/>
                <a:cs typeface="Questrial" pitchFamily="34" charset="-120"/>
              </a:rPr>
              <a:t>Execution.</a:t>
            </a:r>
            <a:endParaRPr lang="en-US" sz="2200" dirty="0"/>
          </a:p>
        </p:txBody>
      </p:sp>
      <p:sp>
        <p:nvSpPr>
          <p:cNvPr id="25" name="Text 23"/>
          <p:cNvSpPr/>
          <p:nvPr/>
        </p:nvSpPr>
        <p:spPr>
          <a:xfrm>
            <a:off x="5943600" y="2468880"/>
            <a:ext cx="256032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Your AI doesn't suggest what to do —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it does it.</a:t>
            </a:r>
            <a:endParaRPr lang="en-US" sz="1200" dirty="0"/>
          </a:p>
          <a:p>
            <a:pPr indent="0" marL="0">
              <a:buNone/>
            </a:pPr>
            <a:r>
              <a:rPr lang="en-US" sz="8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
</a:t>
            </a:r>
            <a:endParaRPr lang="en-US" sz="1200" dirty="0"/>
          </a:p>
          <a:p>
            <a:pPr indent="0" marL="0">
              <a:buNone/>
            </a:pPr>
            <a:r>
              <a:rPr lang="en-US" sz="1200" i="1" dirty="0">
                <a:solidFill>
                  <a:srgbClr val="449DD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"Send the monthly newsletter"
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→ Drafts content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→ Builds email in Listmonk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→ Sends to subscribers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→ Logs results in analytics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C314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36576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dirty="0">
                <a:solidFill>
                  <a:srgbClr val="FFFFFF"/>
                </a:solidFill>
                <a:latin typeface="Questrial" pitchFamily="34" charset="0"/>
                <a:ea typeface="Questrial" pitchFamily="34" charset="-122"/>
                <a:cs typeface="Questrial" pitchFamily="34" charset="-120"/>
              </a:rPr>
              <a:t>Privacy by Architecture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731520" y="9144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CB4E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Not privacy by policy. Privacy enforced by code.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548640" y="1554480"/>
            <a:ext cx="3977640" cy="1234440"/>
          </a:xfrm>
          <a:prstGeom prst="rect">
            <a:avLst/>
          </a:prstGeom>
          <a:solidFill>
            <a:srgbClr val="243B53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1691640"/>
            <a:ext cx="320040" cy="32004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188720" y="1664208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Isolated VPS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1188720" y="2011680"/>
            <a:ext cx="3017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4D5E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Your own server — EU or US region.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C4D5E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 shared infrastructure. No multi-tenancy.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4800600" y="1554480"/>
            <a:ext cx="3977640" cy="1234440"/>
          </a:xfrm>
          <a:prstGeom prst="rect">
            <a:avLst/>
          </a:prstGeom>
          <a:solidFill>
            <a:srgbClr val="243B53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3480" y="1691640"/>
            <a:ext cx="320040" cy="32004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5440680" y="1664208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Secrets Firewall</a:t>
            </a:r>
            <a:endParaRPr lang="en-US" sz="1500" dirty="0"/>
          </a:p>
        </p:txBody>
      </p:sp>
      <p:sp>
        <p:nvSpPr>
          <p:cNvPr id="11" name="Text 7"/>
          <p:cNvSpPr/>
          <p:nvPr/>
        </p:nvSpPr>
        <p:spPr>
          <a:xfrm>
            <a:off x="5440680" y="2011680"/>
            <a:ext cx="3017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4D5E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Credentials stripped before ANY data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C4D5E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reaches an AI provider. Transport-layer enforced.</a:t>
            </a:r>
            <a:endParaRPr lang="en-US" sz="1200" dirty="0"/>
          </a:p>
        </p:txBody>
      </p:sp>
      <p:sp>
        <p:nvSpPr>
          <p:cNvPr id="12" name="Shape 8"/>
          <p:cNvSpPr/>
          <p:nvPr/>
        </p:nvSpPr>
        <p:spPr>
          <a:xfrm>
            <a:off x="548640" y="3017520"/>
            <a:ext cx="3977640" cy="1234440"/>
          </a:xfrm>
          <a:prstGeom prst="rect">
            <a:avLst/>
          </a:prstGeom>
          <a:solidFill>
            <a:srgbClr val="243B53"/>
          </a:solidFill>
          <a:ln/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" y="3154680"/>
            <a:ext cx="320040" cy="32004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1188720" y="3127248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Four-Layer Security</a:t>
            </a:r>
            <a:endParaRPr lang="en-US" sz="1500" dirty="0"/>
          </a:p>
        </p:txBody>
      </p:sp>
      <p:sp>
        <p:nvSpPr>
          <p:cNvPr id="15" name="Text 10"/>
          <p:cNvSpPr/>
          <p:nvPr/>
        </p:nvSpPr>
        <p:spPr>
          <a:xfrm>
            <a:off x="1188720" y="3474720"/>
            <a:ext cx="3017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4D5E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Sandbox → Tool Policy → Command Gating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C4D5E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→ Secrets Redaction. Each layer independent.</a:t>
            </a:r>
            <a:endParaRPr lang="en-US" sz="1200" dirty="0"/>
          </a:p>
        </p:txBody>
      </p:sp>
      <p:sp>
        <p:nvSpPr>
          <p:cNvPr id="16" name="Shape 11"/>
          <p:cNvSpPr/>
          <p:nvPr/>
        </p:nvSpPr>
        <p:spPr>
          <a:xfrm>
            <a:off x="4800600" y="3017520"/>
            <a:ext cx="3977640" cy="1234440"/>
          </a:xfrm>
          <a:prstGeom prst="rect">
            <a:avLst/>
          </a:prstGeom>
          <a:solidFill>
            <a:srgbClr val="243B53"/>
          </a:solidFill>
          <a:ln/>
        </p:spPr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3480" y="3154680"/>
            <a:ext cx="320040" cy="320040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5440680" y="3127248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Privacy by Design</a:t>
            </a:r>
            <a:endParaRPr lang="en-US" sz="1500" dirty="0"/>
          </a:p>
        </p:txBody>
      </p:sp>
      <p:sp>
        <p:nvSpPr>
          <p:cNvPr id="19" name="Text 13"/>
          <p:cNvSpPr/>
          <p:nvPr/>
        </p:nvSpPr>
        <p:spPr>
          <a:xfrm>
            <a:off x="5440680" y="3474720"/>
            <a:ext cx="3017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4D5E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EU or US data centers. DPA included.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C4D5E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Full data export and deletion rights.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36576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dirty="0">
                <a:solidFill>
                  <a:srgbClr val="1C3144"/>
                </a:solidFill>
                <a:latin typeface="Questrial" pitchFamily="34" charset="0"/>
                <a:ea typeface="Questrial" pitchFamily="34" charset="-122"/>
                <a:cs typeface="Questrial" pitchFamily="34" charset="-120"/>
              </a:rPr>
              <a:t>Simple, Flat Pricing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731520" y="9144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All tools included. No per-user fees. No surprises.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822960" y="1463040"/>
            <a:ext cx="2514600" cy="3291840"/>
          </a:xfrm>
          <a:prstGeom prst="rect">
            <a:avLst/>
          </a:prstGeom>
          <a:solidFill>
            <a:srgbClr val="F0F5FA"/>
          </a:solidFill>
          <a:ln/>
          <a:effectLst>
            <a:outerShdw sx="100000" sy="100000" kx="0" ky="0" algn="bl" rotWithShape="0" blurRad="50800" dist="19050" dir="8100000">
              <a:srgbClr val="000000">
                <a:alpha val="8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822960" y="1645920"/>
            <a:ext cx="2514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1C3144"/>
                </a:solidFill>
                <a:latin typeface="Questrial" pitchFamily="34" charset="0"/>
                <a:ea typeface="Questrial" pitchFamily="34" charset="-122"/>
                <a:cs typeface="Questrial" pitchFamily="34" charset="-120"/>
              </a:rPr>
              <a:t>Build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822960" y="2057400"/>
            <a:ext cx="2514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1C314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€45</a:t>
            </a:r>
            <a:pPr algn="ctr" indent="0" marL="0">
              <a:buNone/>
            </a:pPr>
            <a:r>
              <a:rPr lang="en-US" sz="16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/mo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822960" y="2834640"/>
            <a:ext cx="2514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Solo founders &amp;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freelancers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1097280" y="3337560"/>
            <a:ext cx="2011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✓  All 30+ tools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097280" y="3566160"/>
            <a:ext cx="2011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✓  AI team (5 agents)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1097280" y="3794760"/>
            <a:ext cx="2011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✓  EU or US data center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1097280" y="4023360"/>
            <a:ext cx="2011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✓  Unlimited users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3611880" y="1463040"/>
            <a:ext cx="2514600" cy="3291840"/>
          </a:xfrm>
          <a:prstGeom prst="rect">
            <a:avLst/>
          </a:prstGeom>
          <a:solidFill>
            <a:srgbClr val="449DD1"/>
          </a:solidFill>
          <a:ln/>
          <a:effectLst>
            <a:outerShdw sx="100000" sy="100000" kx="0" ky="0" algn="bl" rotWithShape="0" blurRad="50800" dist="19050" dir="8100000">
              <a:srgbClr val="000000">
                <a:alpha val="8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3611880" y="1463040"/>
            <a:ext cx="2514600" cy="320040"/>
          </a:xfrm>
          <a:prstGeom prst="rect">
            <a:avLst/>
          </a:prstGeom>
          <a:solidFill>
            <a:srgbClr val="3585B5"/>
          </a:solidFill>
          <a:ln/>
        </p:spPr>
      </p:sp>
      <p:sp>
        <p:nvSpPr>
          <p:cNvPr id="14" name="Text 12"/>
          <p:cNvSpPr/>
          <p:nvPr/>
        </p:nvSpPr>
        <p:spPr>
          <a:xfrm>
            <a:off x="3611880" y="1463040"/>
            <a:ext cx="2514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spc="200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MOST POPULAR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3611880" y="1920240"/>
            <a:ext cx="2514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Questrial" pitchFamily="34" charset="0"/>
                <a:ea typeface="Questrial" pitchFamily="34" charset="-122"/>
                <a:cs typeface="Questrial" pitchFamily="34" charset="-120"/>
              </a:rPr>
              <a:t>Scale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3611880" y="2331720"/>
            <a:ext cx="2514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€75</a:t>
            </a:r>
            <a:pPr algn="ctr" indent="0" marL="0">
              <a:buNone/>
            </a:pPr>
            <a:r>
              <a:rPr lang="en-US" sz="1600" dirty="0">
                <a:solidFill>
                  <a:srgbClr val="D4EDF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/mo</a:t>
            </a:r>
            <a:endParaRPr lang="en-US" sz="4000" dirty="0"/>
          </a:p>
        </p:txBody>
      </p:sp>
      <p:sp>
        <p:nvSpPr>
          <p:cNvPr id="17" name="Text 15"/>
          <p:cNvSpPr/>
          <p:nvPr/>
        </p:nvSpPr>
        <p:spPr>
          <a:xfrm>
            <a:off x="3611880" y="3108960"/>
            <a:ext cx="2514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D4EDF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Growing teams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D4EDF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(2-5 people)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3886200" y="3611880"/>
            <a:ext cx="2011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4EDF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✓  All 30+ tools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3886200" y="3840480"/>
            <a:ext cx="2011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4EDF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✓  AI team (5 agents)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3886200" y="4069080"/>
            <a:ext cx="2011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4EDF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✓  EU or US data center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3886200" y="4297680"/>
            <a:ext cx="2011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4EDF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✓  Unlimited users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6400800" y="1463040"/>
            <a:ext cx="2514600" cy="3291840"/>
          </a:xfrm>
          <a:prstGeom prst="rect">
            <a:avLst/>
          </a:prstGeom>
          <a:solidFill>
            <a:srgbClr val="F0F5FA"/>
          </a:solidFill>
          <a:ln/>
          <a:effectLst>
            <a:outerShdw sx="100000" sy="100000" kx="0" ky="0" algn="bl" rotWithShape="0" blurRad="50800" dist="19050" dir="8100000">
              <a:srgbClr val="000000">
                <a:alpha val="8000"/>
              </a:srgbClr>
            </a:outerShdw>
          </a:effectLst>
        </p:spPr>
      </p:sp>
      <p:sp>
        <p:nvSpPr>
          <p:cNvPr id="23" name="Text 21"/>
          <p:cNvSpPr/>
          <p:nvPr/>
        </p:nvSpPr>
        <p:spPr>
          <a:xfrm>
            <a:off x="6400800" y="1645920"/>
            <a:ext cx="2514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1C3144"/>
                </a:solidFill>
                <a:latin typeface="Questrial" pitchFamily="34" charset="0"/>
                <a:ea typeface="Questrial" pitchFamily="34" charset="-122"/>
                <a:cs typeface="Questrial" pitchFamily="34" charset="-120"/>
              </a:rPr>
              <a:t>Enterprise</a:t>
            </a:r>
            <a:endParaRPr lang="en-US" sz="2000" dirty="0"/>
          </a:p>
        </p:txBody>
      </p:sp>
      <p:sp>
        <p:nvSpPr>
          <p:cNvPr id="24" name="Text 22"/>
          <p:cNvSpPr/>
          <p:nvPr/>
        </p:nvSpPr>
        <p:spPr>
          <a:xfrm>
            <a:off x="6400800" y="2057400"/>
            <a:ext cx="2514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1C314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€109</a:t>
            </a:r>
            <a:pPr algn="ctr" indent="0" marL="0">
              <a:buNone/>
            </a:pPr>
            <a:r>
              <a:rPr lang="en-US" sz="16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/mo</a:t>
            </a:r>
            <a:endParaRPr lang="en-US" sz="4000" dirty="0"/>
          </a:p>
        </p:txBody>
      </p:sp>
      <p:sp>
        <p:nvSpPr>
          <p:cNvPr id="25" name="Text 23"/>
          <p:cNvSpPr/>
          <p:nvPr/>
        </p:nvSpPr>
        <p:spPr>
          <a:xfrm>
            <a:off x="6400800" y="2834640"/>
            <a:ext cx="2514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Full team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(6-10 people)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6675120" y="3337560"/>
            <a:ext cx="2011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✓  All 30+ tools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6675120" y="3566160"/>
            <a:ext cx="2011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✓  AI team (5 agents)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6675120" y="3794760"/>
            <a:ext cx="2011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✓  EU or US data center</a:t>
            </a:r>
            <a:endParaRPr lang="en-US" sz="1100" dirty="0"/>
          </a:p>
        </p:txBody>
      </p:sp>
      <p:sp>
        <p:nvSpPr>
          <p:cNvPr id="29" name="Text 27"/>
          <p:cNvSpPr/>
          <p:nvPr/>
        </p:nvSpPr>
        <p:spPr>
          <a:xfrm>
            <a:off x="6675120" y="4023360"/>
            <a:ext cx="2011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✓  Unlimited users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36576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dirty="0">
                <a:solidFill>
                  <a:srgbClr val="1C3144"/>
                </a:solidFill>
                <a:latin typeface="Questrial" pitchFamily="34" charset="0"/>
                <a:ea typeface="Questrial" pitchFamily="34" charset="-122"/>
                <a:cs typeface="Questrial" pitchFamily="34" charset="-120"/>
              </a:rPr>
              <a:t>Why LetsBe?</a:t>
            </a:r>
            <a:endParaRPr lang="en-US" sz="36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97280"/>
          <a:ext cx="8321040" cy="914400"/>
        </p:xfrm>
        <a:graphic>
          <a:graphicData uri="http://schemas.openxmlformats.org/drawingml/2006/table">
            <a:tbl>
              <a:tblPr/>
              <a:tblGrid>
                <a:gridCol w="2011680"/>
                <a:gridCol w="1097280"/>
                <a:gridCol w="1005840"/>
                <a:gridCol w="1005840"/>
                <a:gridCol w="1005840"/>
                <a:gridCol w="1280160"/>
              </a:tblGrid>
              <a:tr h="36576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31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LetsBe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9DD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Lindy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31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n8n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31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Odoo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31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M365+Copilot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3144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334155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AI that operates tools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5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6A34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✓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4F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6A34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✓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5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DC2626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✗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5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DC2626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✗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5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34155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Partial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5FA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334155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Tools included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34155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✓ (30+)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4F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DC2626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✗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DC2626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✗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6A34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✓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34155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Partial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334155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Self-hosted / private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5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6A34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✓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4F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DC2626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✗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5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6A34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✓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5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6A34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✓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5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DC2626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✗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5FA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334155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Secrets firewall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6A34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✓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4F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DC2626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✗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34155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N/A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34155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N/A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DC2626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✗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334155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Flat pricing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5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6A34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✓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4F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DC2626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✗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5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6A34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✓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5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DC2626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✗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5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DC2626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✗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5FA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334155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Regional data residency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34155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✓ (EU/US)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4F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DC2626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✗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34155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✓*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34155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✓*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DC2626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✗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334155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Non-technical setup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5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6A34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✓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4F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6A34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✓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5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DC2626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✗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5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DC2626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✗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5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6A34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✓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5FA"/>
                    </a:solidFill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731520" y="425196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*If self-hosted by customer on EU infrastructure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C314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36576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dirty="0">
                <a:solidFill>
                  <a:srgbClr val="FFFFFF"/>
                </a:solidFill>
                <a:latin typeface="Questrial" pitchFamily="34" charset="0"/>
                <a:ea typeface="Questrial" pitchFamily="34" charset="-122"/>
                <a:cs typeface="Questrial" pitchFamily="34" charset="-120"/>
              </a:rPr>
              <a:t>Founding Member Program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731520" y="9144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CB4E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 one of the first 20. Shape the product.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548640" y="1554480"/>
            <a:ext cx="3977640" cy="1234440"/>
          </a:xfrm>
          <a:prstGeom prst="rect">
            <a:avLst/>
          </a:prstGeom>
          <a:solidFill>
            <a:srgbClr val="243B53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554480"/>
            <a:ext cx="54864" cy="1234440"/>
          </a:xfrm>
          <a:prstGeom prst="rect">
            <a:avLst/>
          </a:prstGeom>
          <a:solidFill>
            <a:srgbClr val="449DD1"/>
          </a:solidFill>
          <a:ln/>
        </p:spPr>
      </p:sp>
      <p:sp>
        <p:nvSpPr>
          <p:cNvPr id="6" name="Text 4"/>
          <p:cNvSpPr/>
          <p:nvPr/>
        </p:nvSpPr>
        <p:spPr>
          <a:xfrm>
            <a:off x="822960" y="1691640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3× Token Pool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22960" y="2057400"/>
            <a:ext cx="3474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C4D5E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Triple the AI usage at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C4D5E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 extra cost for 12 months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800600" y="1554480"/>
            <a:ext cx="3977640" cy="1234440"/>
          </a:xfrm>
          <a:prstGeom prst="rect">
            <a:avLst/>
          </a:prstGeom>
          <a:solidFill>
            <a:srgbClr val="243B53"/>
          </a:solidFill>
          <a:ln/>
        </p:spPr>
      </p:sp>
      <p:sp>
        <p:nvSpPr>
          <p:cNvPr id="9" name="Shape 7"/>
          <p:cNvSpPr/>
          <p:nvPr/>
        </p:nvSpPr>
        <p:spPr>
          <a:xfrm>
            <a:off x="4800600" y="1554480"/>
            <a:ext cx="54864" cy="1234440"/>
          </a:xfrm>
          <a:prstGeom prst="rect">
            <a:avLst/>
          </a:prstGeom>
          <a:solidFill>
            <a:srgbClr val="449DD1"/>
          </a:solidFill>
          <a:ln/>
        </p:spPr>
      </p:sp>
      <p:sp>
        <p:nvSpPr>
          <p:cNvPr id="10" name="Text 8"/>
          <p:cNvSpPr/>
          <p:nvPr/>
        </p:nvSpPr>
        <p:spPr>
          <a:xfrm>
            <a:off x="5074920" y="1691640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Lock Your Price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5074920" y="2057400"/>
            <a:ext cx="3474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C4D5E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Your founding price is locked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C4D5E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for 12 months. No increases.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548640" y="3017520"/>
            <a:ext cx="3977640" cy="1234440"/>
          </a:xfrm>
          <a:prstGeom prst="rect">
            <a:avLst/>
          </a:prstGeom>
          <a:solidFill>
            <a:srgbClr val="243B53"/>
          </a:solidFill>
          <a:ln/>
        </p:spPr>
      </p:sp>
      <p:sp>
        <p:nvSpPr>
          <p:cNvPr id="13" name="Shape 11"/>
          <p:cNvSpPr/>
          <p:nvPr/>
        </p:nvSpPr>
        <p:spPr>
          <a:xfrm>
            <a:off x="548640" y="3017520"/>
            <a:ext cx="54864" cy="1234440"/>
          </a:xfrm>
          <a:prstGeom prst="rect">
            <a:avLst/>
          </a:prstGeom>
          <a:solidFill>
            <a:srgbClr val="449DD1"/>
          </a:solidFill>
          <a:ln/>
        </p:spPr>
      </p:sp>
      <p:sp>
        <p:nvSpPr>
          <p:cNvPr id="14" name="Text 12"/>
          <p:cNvSpPr/>
          <p:nvPr/>
        </p:nvSpPr>
        <p:spPr>
          <a:xfrm>
            <a:off x="822960" y="3154680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Direct Access to Matt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22960" y="3520440"/>
            <a:ext cx="3474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C4D5E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Dedicated founder support.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C4D5E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Your feedback shapes the product.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800600" y="3017520"/>
            <a:ext cx="3977640" cy="1234440"/>
          </a:xfrm>
          <a:prstGeom prst="rect">
            <a:avLst/>
          </a:prstGeom>
          <a:solidFill>
            <a:srgbClr val="243B53"/>
          </a:solidFill>
          <a:ln/>
        </p:spPr>
      </p:sp>
      <p:sp>
        <p:nvSpPr>
          <p:cNvPr id="17" name="Shape 15"/>
          <p:cNvSpPr/>
          <p:nvPr/>
        </p:nvSpPr>
        <p:spPr>
          <a:xfrm>
            <a:off x="4800600" y="3017520"/>
            <a:ext cx="54864" cy="1234440"/>
          </a:xfrm>
          <a:prstGeom prst="rect">
            <a:avLst/>
          </a:prstGeom>
          <a:solidFill>
            <a:srgbClr val="449DD1"/>
          </a:solidFill>
          <a:ln/>
        </p:spPr>
      </p:sp>
      <p:sp>
        <p:nvSpPr>
          <p:cNvPr id="18" name="Text 16"/>
          <p:cNvSpPr/>
          <p:nvPr/>
        </p:nvSpPr>
        <p:spPr>
          <a:xfrm>
            <a:off x="5074920" y="3154680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Referral Bonuses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074920" y="3520440"/>
            <a:ext cx="3474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C4D5E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Earn extra token credits for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C4D5E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every customer you refer.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C314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828800" y="-1828800"/>
            <a:ext cx="5486400" cy="5486400"/>
          </a:xfrm>
          <a:prstGeom prst="ellipse">
            <a:avLst/>
          </a:prstGeom>
          <a:solidFill>
            <a:srgbClr val="449DD1">
              <a:alpha val="8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400800" y="1828800"/>
            <a:ext cx="4572000" cy="4572000"/>
          </a:xfrm>
          <a:prstGeom prst="ellipse">
            <a:avLst/>
          </a:prstGeom>
          <a:solidFill>
            <a:srgbClr val="6CB4E4">
              <a:alpha val="7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097280"/>
            <a:ext cx="7772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dirty="0">
                <a:solidFill>
                  <a:srgbClr val="FFFFFF"/>
                </a:solidFill>
                <a:latin typeface="Questrial" pitchFamily="34" charset="0"/>
                <a:ea typeface="Questrial" pitchFamily="34" charset="-122"/>
                <a:cs typeface="Questrial" pitchFamily="34" charset="-120"/>
              </a:rPr>
              <a:t>Ready to meet your AI team?</a:t>
            </a:r>
            <a:endParaRPr lang="en-US" sz="4000" dirty="0"/>
          </a:p>
        </p:txBody>
      </p:sp>
      <p:sp>
        <p:nvSpPr>
          <p:cNvPr id="5" name="Shape 3"/>
          <p:cNvSpPr/>
          <p:nvPr/>
        </p:nvSpPr>
        <p:spPr>
          <a:xfrm>
            <a:off x="731520" y="2194560"/>
            <a:ext cx="1371600" cy="36576"/>
          </a:xfrm>
          <a:prstGeom prst="rect">
            <a:avLst/>
          </a:prstGeom>
          <a:solidFill>
            <a:srgbClr val="449DD1"/>
          </a:solidFill>
          <a:ln/>
        </p:spPr>
      </p:sp>
      <p:sp>
        <p:nvSpPr>
          <p:cNvPr id="6" name="Text 4"/>
          <p:cNvSpPr/>
          <p:nvPr/>
        </p:nvSpPr>
        <p:spPr>
          <a:xfrm>
            <a:off x="731520" y="256032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449DD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matt@letsbe.solutions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731520" y="31089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CB4E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letsbe.solutions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731520" y="402336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i="1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Where power meets privacy.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LetsBe Biz — Sales Deck</dc:title>
  <dc:subject>PptxGenJS Presentation</dc:subject>
  <dc:creator>Matt Ciaccio</dc:creator>
  <cp:lastModifiedBy>Matt Ciaccio</cp:lastModifiedBy>
  <cp:revision>1</cp:revision>
  <dcterms:created xsi:type="dcterms:W3CDTF">2026-02-26T14:38:52Z</dcterms:created>
  <dcterms:modified xsi:type="dcterms:W3CDTF">2026-02-26T14:38:52Z</dcterms:modified>
</cp:coreProperties>
</file>